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CTIS%20186%20Perf.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CTIS%20186%20Perf.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CTIS%20186%20Perf.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Fall%202021%20-%202022\CTIS%20186%20Perf.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4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4000"/>
              <a:t>Interval Grade Distribution </a:t>
            </a:r>
          </a:p>
        </c:rich>
      </c:tx>
      <c:layout>
        <c:manualLayout>
          <c:xMode val="edge"/>
          <c:yMode val="edge"/>
          <c:x val="0.15133735140539939"/>
          <c:y val="2.478439477273609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9729755766675156"/>
          <c:w val="0.87022965636156435"/>
          <c:h val="0.6000007918084775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496-48A7-83FF-A1897C7F049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496-48A7-83FF-A1897C7F0496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496-48A7-83FF-A1897C7F0496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496-48A7-83FF-A1897C7F04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31232"/>
        <c:axId val="134353280"/>
      </c:barChart>
      <c:catAx>
        <c:axId val="13403123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9149203329259711"/>
              <c:y val="0.914214518333304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4353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353280"/>
        <c:scaling>
          <c:orientation val="minMax"/>
          <c:max val="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0769567270303303E-2"/>
              <c:y val="0.4402307039512343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403123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/>
            </a:pPr>
            <a:r>
              <a:rPr lang="tr-TR" sz="3200" b="1"/>
              <a:t> CTIS</a:t>
            </a:r>
            <a:r>
              <a:rPr lang="tr-TR" sz="3200" b="1" baseline="0"/>
              <a:t> 186</a:t>
            </a:r>
            <a:r>
              <a:rPr lang="tr-TR" sz="3200" b="1"/>
              <a:t> Letter Grade Distribution</a:t>
            </a:r>
          </a:p>
        </c:rich>
      </c:tx>
      <c:layout>
        <c:manualLayout>
          <c:xMode val="edge"/>
          <c:yMode val="edge"/>
          <c:x val="0.11548554790208497"/>
          <c:y val="4.6073361326653128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2C-4027-A1A8-CC30AE57C34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12C-4027-A1A8-CC30AE57C34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12C-4027-A1A8-CC30AE57C34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12C-4027-A1A8-CC30AE57C343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12C-4027-A1A8-CC30AE57C343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12C-4027-A1A8-CC30AE57C343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12C-4027-A1A8-CC30AE57C343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12C-4027-A1A8-CC30AE57C343}"/>
              </c:ext>
            </c:extLst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12C-4027-A1A8-CC30AE57C343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12C-4027-A1A8-CC30AE57C343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C12C-4027-A1A8-CC30AE57C343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9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C12C-4027-A1A8-CC30AE57C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356352"/>
        <c:axId val="137364608"/>
        <c:axId val="0"/>
      </c:bar3DChart>
      <c:catAx>
        <c:axId val="13435635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tr-TR" sz="14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217621653149658"/>
              <c:y val="0.9046884683495676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736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36460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/>
                </a:pPr>
                <a:r>
                  <a:rPr lang="tr-TR" sz="14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8.8080491056549276E-3"/>
              <c:y val="0.4161897004750476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/>
            </a:pPr>
            <a:endParaRPr lang="en-US"/>
          </a:p>
        </c:txPr>
        <c:crossAx val="13435635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913528733601554E-2"/>
          <c:y val="0.14735493560042437"/>
          <c:w val="0.86391755651922097"/>
          <c:h val="0.63418655909241239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Midterm!$B$4:$B$21</c:f>
              <c:strCache>
                <c:ptCount val="18"/>
                <c:pt idx="0">
                  <c:v>Altın</c:v>
                </c:pt>
                <c:pt idx="1">
                  <c:v>Arıcı</c:v>
                </c:pt>
                <c:pt idx="2">
                  <c:v>Ay</c:v>
                </c:pt>
                <c:pt idx="3">
                  <c:v>Coşkunfırat</c:v>
                </c:pt>
                <c:pt idx="4">
                  <c:v>Çelik</c:v>
                </c:pt>
                <c:pt idx="5">
                  <c:v>Filiz</c:v>
                </c:pt>
                <c:pt idx="6">
                  <c:v>Güney</c:v>
                </c:pt>
                <c:pt idx="7">
                  <c:v>Kolgu</c:v>
                </c:pt>
                <c:pt idx="8">
                  <c:v>Sümerman</c:v>
                </c:pt>
                <c:pt idx="9">
                  <c:v>Araz</c:v>
                </c:pt>
                <c:pt idx="10">
                  <c:v>Arslan</c:v>
                </c:pt>
                <c:pt idx="11">
                  <c:v>Çetin</c:v>
                </c:pt>
                <c:pt idx="12">
                  <c:v>Doğangün</c:v>
                </c:pt>
                <c:pt idx="13">
                  <c:v>Karabacak</c:v>
                </c:pt>
                <c:pt idx="14">
                  <c:v>Koçaker</c:v>
                </c:pt>
                <c:pt idx="15">
                  <c:v>Özkan</c:v>
                </c:pt>
                <c:pt idx="16">
                  <c:v>Taşdemir</c:v>
                </c:pt>
                <c:pt idx="17">
                  <c:v>Yılmaz</c:v>
                </c:pt>
              </c:strCache>
            </c:strRef>
          </c:cat>
          <c:val>
            <c:numRef>
              <c:f>Midterm!$E$4:$E$21</c:f>
              <c:numCache>
                <c:formatCode>#,##0.00</c:formatCode>
                <c:ptCount val="18"/>
                <c:pt idx="0">
                  <c:v>44.5</c:v>
                </c:pt>
                <c:pt idx="1">
                  <c:v>64.5</c:v>
                </c:pt>
                <c:pt idx="2">
                  <c:v>103</c:v>
                </c:pt>
                <c:pt idx="3">
                  <c:v>99.5</c:v>
                </c:pt>
                <c:pt idx="4">
                  <c:v>106</c:v>
                </c:pt>
                <c:pt idx="5">
                  <c:v>0</c:v>
                </c:pt>
                <c:pt idx="6">
                  <c:v>98.5</c:v>
                </c:pt>
                <c:pt idx="7">
                  <c:v>92</c:v>
                </c:pt>
                <c:pt idx="8">
                  <c:v>94.5</c:v>
                </c:pt>
                <c:pt idx="9">
                  <c:v>102.49999999999999</c:v>
                </c:pt>
                <c:pt idx="10">
                  <c:v>97</c:v>
                </c:pt>
                <c:pt idx="11">
                  <c:v>95.999999999999986</c:v>
                </c:pt>
                <c:pt idx="12">
                  <c:v>102</c:v>
                </c:pt>
                <c:pt idx="13">
                  <c:v>102</c:v>
                </c:pt>
                <c:pt idx="14">
                  <c:v>93</c:v>
                </c:pt>
                <c:pt idx="15">
                  <c:v>77</c:v>
                </c:pt>
                <c:pt idx="16">
                  <c:v>80</c:v>
                </c:pt>
                <c:pt idx="17">
                  <c:v>103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BF6-4CA1-85B5-D12E8A4D8F50}"/>
            </c:ext>
          </c:extLst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Midterm!$B$4:$B$21</c:f>
              <c:strCache>
                <c:ptCount val="18"/>
                <c:pt idx="0">
                  <c:v>Altın</c:v>
                </c:pt>
                <c:pt idx="1">
                  <c:v>Arıcı</c:v>
                </c:pt>
                <c:pt idx="2">
                  <c:v>Ay</c:v>
                </c:pt>
                <c:pt idx="3">
                  <c:v>Coşkunfırat</c:v>
                </c:pt>
                <c:pt idx="4">
                  <c:v>Çelik</c:v>
                </c:pt>
                <c:pt idx="5">
                  <c:v>Filiz</c:v>
                </c:pt>
                <c:pt idx="6">
                  <c:v>Güney</c:v>
                </c:pt>
                <c:pt idx="7">
                  <c:v>Kolgu</c:v>
                </c:pt>
                <c:pt idx="8">
                  <c:v>Sümerman</c:v>
                </c:pt>
                <c:pt idx="9">
                  <c:v>Araz</c:v>
                </c:pt>
                <c:pt idx="10">
                  <c:v>Arslan</c:v>
                </c:pt>
                <c:pt idx="11">
                  <c:v>Çetin</c:v>
                </c:pt>
                <c:pt idx="12">
                  <c:v>Doğangün</c:v>
                </c:pt>
                <c:pt idx="13">
                  <c:v>Karabacak</c:v>
                </c:pt>
                <c:pt idx="14">
                  <c:v>Koçaker</c:v>
                </c:pt>
                <c:pt idx="15">
                  <c:v>Özkan</c:v>
                </c:pt>
                <c:pt idx="16">
                  <c:v>Taşdemir</c:v>
                </c:pt>
                <c:pt idx="17">
                  <c:v>Yılmaz</c:v>
                </c:pt>
              </c:strCache>
            </c:strRef>
          </c:cat>
          <c:val>
            <c:numRef>
              <c:f>Midterm!$I$4:$I$21</c:f>
              <c:numCache>
                <c:formatCode>0.00</c:formatCode>
                <c:ptCount val="18"/>
                <c:pt idx="0">
                  <c:v>83.999999999999986</c:v>
                </c:pt>
                <c:pt idx="1">
                  <c:v>68</c:v>
                </c:pt>
                <c:pt idx="2">
                  <c:v>96</c:v>
                </c:pt>
                <c:pt idx="3">
                  <c:v>63.999999999999993</c:v>
                </c:pt>
                <c:pt idx="4">
                  <c:v>91.999999999999986</c:v>
                </c:pt>
                <c:pt idx="5">
                  <c:v>0</c:v>
                </c:pt>
                <c:pt idx="6">
                  <c:v>100</c:v>
                </c:pt>
                <c:pt idx="7">
                  <c:v>91.999999999999986</c:v>
                </c:pt>
                <c:pt idx="8">
                  <c:v>96</c:v>
                </c:pt>
                <c:pt idx="9">
                  <c:v>96</c:v>
                </c:pt>
                <c:pt idx="10">
                  <c:v>96</c:v>
                </c:pt>
                <c:pt idx="11">
                  <c:v>88</c:v>
                </c:pt>
                <c:pt idx="12">
                  <c:v>100</c:v>
                </c:pt>
                <c:pt idx="13">
                  <c:v>96</c:v>
                </c:pt>
                <c:pt idx="14">
                  <c:v>88</c:v>
                </c:pt>
                <c:pt idx="15">
                  <c:v>83.999999999999986</c:v>
                </c:pt>
                <c:pt idx="16">
                  <c:v>91.999999999999986</c:v>
                </c:pt>
                <c:pt idx="17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BF6-4CA1-85B5-D12E8A4D8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34128768"/>
        <c:axId val="134130688"/>
      </c:lineChart>
      <c:catAx>
        <c:axId val="134128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71887549835082"/>
              <c:y val="0.9422846695194786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4130688"/>
        <c:crosses val="autoZero"/>
        <c:auto val="1"/>
        <c:lblAlgn val="ctr"/>
        <c:lblOffset val="100"/>
        <c:noMultiLvlLbl val="0"/>
      </c:catAx>
      <c:valAx>
        <c:axId val="134130688"/>
        <c:scaling>
          <c:orientation val="minMax"/>
          <c:max val="1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573059277566607E-2"/>
              <c:y val="0.3701989689523641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4128768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918452366859056"/>
          <c:y val="0.67771413010304093"/>
          <c:w val="0.47521905580618545"/>
          <c:h val="9.31211985386042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D5B-4166-9E87-626835C5EA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D5B-4166-9E87-626835C5EA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D5B-4166-9E87-626835C5EAF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D5B-4166-9E87-626835C5EAF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D5B-4166-9E87-626835C5EAF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D5B-4166-9E87-626835C5EAF7}"/>
              </c:ext>
            </c:extLst>
          </c:dPt>
          <c:dPt>
            <c:idx val="6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D5B-4166-9E87-626835C5EAF7}"/>
              </c:ext>
            </c:extLst>
          </c:dPt>
          <c:cat>
            <c:strRef>
              <c:f>Midterm!$B$107:$B$113</c:f>
              <c:strCache>
                <c:ptCount val="7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&gt;= 90</c:v>
                </c:pt>
              </c:strCache>
            </c:strRef>
          </c:cat>
          <c:val>
            <c:numRef>
              <c:f>Midterm!$C$107:$C$113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9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D5B-4166-9E87-626835C5EA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 rtl="0">
              <a:defRPr lang="en-US"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7.8999703920419551E-2"/>
          <c:y val="0.87789567636172494"/>
          <c:w val="0.84200038052257731"/>
          <c:h val="0.1077586926825496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18/11/2021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22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11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134541"/>
              </p:ext>
            </p:extLst>
          </p:nvPr>
        </p:nvGraphicFramePr>
        <p:xfrm>
          <a:off x="250825" y="188913"/>
          <a:ext cx="8713663" cy="633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6" name="Worksheet" r:id="rId3" imgW="8629725" imgH="4895754" progId="Excel.Sheet.8">
                  <p:embed/>
                </p:oleObj>
              </mc:Choice>
              <mc:Fallback>
                <p:oleObj name="Worksheet" r:id="rId3" imgW="8629725" imgH="4895754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913"/>
                        <a:ext cx="8713663" cy="633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7787096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8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170286319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6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048175"/>
              </p:ext>
            </p:extLst>
          </p:nvPr>
        </p:nvGraphicFramePr>
        <p:xfrm>
          <a:off x="251520" y="260648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1032016"/>
              </p:ext>
            </p:extLst>
          </p:nvPr>
        </p:nvGraphicFramePr>
        <p:xfrm>
          <a:off x="251520" y="260648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010346"/>
              </p:ext>
            </p:extLst>
          </p:nvPr>
        </p:nvGraphicFramePr>
        <p:xfrm>
          <a:off x="179512" y="188640"/>
          <a:ext cx="878497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519444"/>
              </p:ext>
            </p:extLst>
          </p:nvPr>
        </p:nvGraphicFramePr>
        <p:xfrm>
          <a:off x="251521" y="620712"/>
          <a:ext cx="8712968" cy="5616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3" name="Worksheet" r:id="rId3" imgW="5257856" imgH="4305426" progId="Excel.Sheet.8">
                  <p:embed/>
                </p:oleObj>
              </mc:Choice>
              <mc:Fallback>
                <p:oleObj name="Worksheet" r:id="rId3" imgW="5257856" imgH="430542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620712"/>
                        <a:ext cx="8712968" cy="5616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42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789662"/>
              </p:ext>
            </p:extLst>
          </p:nvPr>
        </p:nvGraphicFramePr>
        <p:xfrm>
          <a:off x="5076056" y="764704"/>
          <a:ext cx="3688532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Worksheet" r:id="rId3" imgW="2495400" imgH="2047937" progId="Excel.Sheet.8">
                  <p:embed/>
                </p:oleObj>
              </mc:Choice>
              <mc:Fallback>
                <p:oleObj name="Worksheet" r:id="rId3" imgW="2495400" imgH="2047937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764704"/>
                        <a:ext cx="3688532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296036"/>
              </p:ext>
            </p:extLst>
          </p:nvPr>
        </p:nvGraphicFramePr>
        <p:xfrm>
          <a:off x="323528" y="764704"/>
          <a:ext cx="4536504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454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1213</TotalTime>
  <Words>917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Balloons</vt:lpstr>
      <vt:lpstr>Worksheet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127</cp:revision>
  <dcterms:created xsi:type="dcterms:W3CDTF">2009-11-08T07:48:00Z</dcterms:created>
  <dcterms:modified xsi:type="dcterms:W3CDTF">2021-11-18T11:04:03Z</dcterms:modified>
</cp:coreProperties>
</file>